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1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73" r:id="rId14"/>
    <p:sldId id="274" r:id="rId15"/>
    <p:sldId id="275" r:id="rId16"/>
    <p:sldId id="276" r:id="rId17"/>
    <p:sldId id="281" r:id="rId18"/>
    <p:sldId id="280" r:id="rId19"/>
    <p:sldId id="279" r:id="rId20"/>
    <p:sldId id="278" r:id="rId21"/>
    <p:sldId id="277" r:id="rId22"/>
    <p:sldId id="285" r:id="rId23"/>
    <p:sldId id="284" r:id="rId24"/>
    <p:sldId id="283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A32CF0C-520C-4969-BA60-F3E6E27A8AE7}">
          <p14:sldIdLst>
            <p14:sldId id="256"/>
            <p14:sldId id="271"/>
            <p14:sldId id="260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72"/>
            <p14:sldId id="273"/>
            <p14:sldId id="274"/>
            <p14:sldId id="275"/>
            <p14:sldId id="276"/>
            <p14:sldId id="281"/>
            <p14:sldId id="280"/>
            <p14:sldId id="279"/>
            <p14:sldId id="278"/>
            <p14:sldId id="277"/>
            <p14:sldId id="285"/>
            <p14:sldId id="284"/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723" autoAdjust="0"/>
  </p:normalViewPr>
  <p:slideViewPr>
    <p:cSldViewPr>
      <p:cViewPr>
        <p:scale>
          <a:sx n="91" d="100"/>
          <a:sy n="91" d="100"/>
        </p:scale>
        <p:origin x="-498" y="-7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F08CD-F277-4B46-AFEE-28FAFA7E8719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12EE3-9DB5-4359-978B-094F5A985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6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12EE3-9DB5-4359-978B-094F5A985F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5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12EE3-9DB5-4359-978B-094F5A985F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35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8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0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8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1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9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4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7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5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2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3A21-54ED-4777-AF24-67648E342DA5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2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2.png"/><Relationship Id="rId7" Type="http://schemas.openxmlformats.org/officeDocument/2006/relationships/image" Target="../media/image7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4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8"/>
          <a:stretch/>
        </p:blipFill>
        <p:spPr>
          <a:xfrm>
            <a:off x="-5509" y="0"/>
            <a:ext cx="9155019" cy="5143500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341160" y="393513"/>
            <a:ext cx="8536517" cy="4229100"/>
          </a:xfrm>
          <a:prstGeom prst="round2DiagRect">
            <a:avLst/>
          </a:prstGeom>
          <a:solidFill>
            <a:schemeClr val="bg1">
              <a:lumMod val="95000"/>
              <a:alpha val="96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418" y="742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pc="600" dirty="0" smtClean="0">
                <a:latin typeface="Britannic Bold" panose="020B0903060703020204" pitchFamily="34" charset="0"/>
              </a:rPr>
              <a:t>WELCOME</a:t>
            </a:r>
            <a:endParaRPr lang="en-US" sz="6600" spc="600" dirty="0">
              <a:latin typeface="Britannic Bold" panose="020B09030607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74" y="2192000"/>
            <a:ext cx="91495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300" dirty="0" smtClean="0">
                <a:latin typeface="Chaparral Pro" pitchFamily="18" charset="0"/>
              </a:rPr>
              <a:t>30</a:t>
            </a:r>
            <a:r>
              <a:rPr lang="en-US" sz="4400" spc="300" baseline="30000" dirty="0" smtClean="0">
                <a:latin typeface="Chaparral Pro" pitchFamily="18" charset="0"/>
              </a:rPr>
              <a:t>th</a:t>
            </a:r>
            <a:r>
              <a:rPr lang="en-US" sz="4400" spc="300" dirty="0" smtClean="0">
                <a:latin typeface="Chaparral Pro" pitchFamily="18" charset="0"/>
              </a:rPr>
              <a:t> Annual </a:t>
            </a:r>
          </a:p>
          <a:p>
            <a:pPr algn="ctr"/>
            <a:r>
              <a:rPr lang="en-US" sz="4400" spc="300" dirty="0" smtClean="0">
                <a:latin typeface="Chaparral Pro" pitchFamily="18" charset="0"/>
              </a:rPr>
              <a:t>Convention &amp; Trade Show</a:t>
            </a:r>
            <a:endParaRPr lang="en-US" sz="4400" spc="300" dirty="0">
              <a:latin typeface="Chaparral Pro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43350"/>
            <a:ext cx="190782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36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24350"/>
            <a:ext cx="132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B7FE3EEE-5C55-4EDD-BE76-27937A24108C}"/>
              </a:ext>
            </a:extLst>
          </p:cNvPr>
          <p:cNvSpPr txBox="1">
            <a:spLocks/>
          </p:cNvSpPr>
          <p:nvPr/>
        </p:nvSpPr>
        <p:spPr>
          <a:xfrm>
            <a:off x="304800" y="171450"/>
            <a:ext cx="8610600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 smtClean="0">
                <a:latin typeface="Britannic Bold" panose="020B0903060703020204" pitchFamily="34" charset="0"/>
              </a:rPr>
              <a:t>ADVERTISING / NETWORKING (TENANTS)</a:t>
            </a:r>
          </a:p>
          <a:p>
            <a:endParaRPr lang="en-US" dirty="0" smtClean="0">
              <a:latin typeface="Britannic Bold" panose="020B0903060703020204" pitchFamily="34" charset="0"/>
            </a:endParaRPr>
          </a:p>
          <a:p>
            <a:pPr algn="l"/>
            <a:r>
              <a:rPr lang="en-US" dirty="0" smtClean="0">
                <a:latin typeface="Britannic Bold" panose="020B0903060703020204" pitchFamily="34" charset="0"/>
              </a:rPr>
              <a:t>	</a:t>
            </a:r>
            <a:r>
              <a:rPr lang="en-US" sz="4000" dirty="0" smtClean="0">
                <a:latin typeface="Britannic Bold" panose="020B0903060703020204" pitchFamily="34" charset="0"/>
              </a:rPr>
              <a:t>THE TOOLS:</a:t>
            </a:r>
            <a:endParaRPr lang="en-US" sz="4000" dirty="0">
              <a:latin typeface="Britannic Bold" panose="020B09030607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A90411-6DE1-4F12-805E-6C3C1F196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691302"/>
            <a:ext cx="2895600" cy="4861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D009BF-DDCB-41FB-B185-A53F67B4D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194" y="1691302"/>
            <a:ext cx="1810406" cy="5431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89B8402-ECBB-4686-BA23-994DFA42E8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058" y="1691302"/>
            <a:ext cx="1538542" cy="5483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5885992-C035-49FD-9BC0-AC4AD2D401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1" y="2239613"/>
            <a:ext cx="3124200" cy="7060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5C82196-2F65-4A10-9C0D-1A384EC009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0159" y="2177425"/>
            <a:ext cx="2447641" cy="11382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48D6900-A3D7-4497-ACC0-F61F0A86F2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0401" y="2244212"/>
            <a:ext cx="1376081" cy="7514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AD188C7-09DC-444B-A8CA-A82067DDB9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8823" y="2256693"/>
            <a:ext cx="2060577" cy="791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B1EB900-9C2A-4CE0-BCB2-427C3CA2B6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9142" y="1691303"/>
            <a:ext cx="2728658" cy="541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1" y="3071158"/>
            <a:ext cx="9067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dobe Heiti Std R" pitchFamily="34" charset="-128"/>
                <a:ea typeface="Adobe Heiti Std R" pitchFamily="34" charset="-128"/>
              </a:rPr>
              <a:t>Local publications, top of mind awareness campaigns, billboards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dobe Heiti Std R" pitchFamily="34" charset="-128"/>
                <a:ea typeface="Adobe Heiti Std R" pitchFamily="34" charset="-128"/>
              </a:rPr>
              <a:t>Local Association of Realtors, Chamber of Commerce, coordinate Real Estate Training for local sales agents at their offices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dobe Heiti Std R" pitchFamily="34" charset="-128"/>
                <a:ea typeface="Adobe Heiti Std R" pitchFamily="34" charset="-128"/>
              </a:rPr>
              <a:t>Network to HR departments, Local universities, Real Estate relocation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Adobe Heiti Std R" pitchFamily="34" charset="-128"/>
                <a:ea typeface="Adobe Heiti Std R" pitchFamily="34" charset="-128"/>
              </a:rPr>
              <a:t>       companies </a:t>
            </a:r>
            <a:r>
              <a:rPr lang="en-US" sz="1600" dirty="0">
                <a:latin typeface="Adobe Heiti Std R" pitchFamily="34" charset="-128"/>
                <a:ea typeface="Adobe Heiti Std R" pitchFamily="34" charset="-128"/>
              </a:rPr>
              <a:t>locally and nationally</a:t>
            </a:r>
          </a:p>
        </p:txBody>
      </p:sp>
    </p:spTree>
    <p:extLst>
      <p:ext uri="{BB962C8B-B14F-4D97-AF65-F5344CB8AC3E}">
        <p14:creationId xmlns:p14="http://schemas.microsoft.com/office/powerpoint/2010/main" val="57746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24350"/>
            <a:ext cx="132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B7FE3EEE-5C55-4EDD-BE76-27937A24108C}"/>
              </a:ext>
            </a:extLst>
          </p:cNvPr>
          <p:cNvSpPr txBox="1">
            <a:spLocks/>
          </p:cNvSpPr>
          <p:nvPr/>
        </p:nvSpPr>
        <p:spPr>
          <a:xfrm>
            <a:off x="304800" y="-95250"/>
            <a:ext cx="8610600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 smtClean="0">
                <a:latin typeface="Britannic Bold" panose="020B0903060703020204" pitchFamily="34" charset="0"/>
              </a:rPr>
              <a:t>INTAKING PROPERTIES</a:t>
            </a:r>
          </a:p>
          <a:p>
            <a:endParaRPr lang="en-US" sz="100" dirty="0" smtClean="0">
              <a:latin typeface="Britannic Bold" panose="020B0903060703020204" pitchFamily="34" charset="0"/>
            </a:endParaRPr>
          </a:p>
          <a:p>
            <a:pPr algn="l"/>
            <a:r>
              <a:rPr lang="en-US" dirty="0" smtClean="0">
                <a:latin typeface="Britannic Bold" panose="020B0903060703020204" pitchFamily="34" charset="0"/>
              </a:rPr>
              <a:t>	</a:t>
            </a:r>
            <a:r>
              <a:rPr lang="en-US" sz="3300" dirty="0" smtClean="0">
                <a:latin typeface="Britannic Bold" panose="020B0903060703020204" pitchFamily="34" charset="0"/>
              </a:rPr>
              <a:t>THE TOOLS:</a:t>
            </a:r>
            <a:endParaRPr lang="en-US" sz="3300" dirty="0">
              <a:latin typeface="Britannic Bold" panose="020B09030607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352550"/>
            <a:ext cx="8229600" cy="373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Systemize the process: (Checklist)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Management software intake flows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Intake Fees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Intake inspections (In-House or Outsource)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Key management systems (Mr. Rekey, Software Tabs)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Outsourcing bookkeeping and admin functions (Virtual Assistant)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Professional Photography, Virtual Tours, Drone Footage, 360 Camera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8E076EE-D948-4A86-9FDE-17D0F2112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910070"/>
            <a:ext cx="1371600" cy="1277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A07A78A-E4F2-4BE0-ACD0-EA05F5083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393" y="926043"/>
            <a:ext cx="1628007" cy="1188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B9BAABF-87E8-4764-B7D0-4169A2F220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2198448"/>
            <a:ext cx="2667000" cy="102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03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24350"/>
            <a:ext cx="132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B7FE3EEE-5C55-4EDD-BE76-27937A24108C}"/>
              </a:ext>
            </a:extLst>
          </p:cNvPr>
          <p:cNvSpPr txBox="1">
            <a:spLocks/>
          </p:cNvSpPr>
          <p:nvPr/>
        </p:nvSpPr>
        <p:spPr>
          <a:xfrm>
            <a:off x="0" y="285750"/>
            <a:ext cx="915713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ritannic Bold" panose="020B0903060703020204" pitchFamily="34" charset="0"/>
              </a:rPr>
              <a:t>ADVERTISING PROPERTIES</a:t>
            </a:r>
          </a:p>
          <a:p>
            <a:endParaRPr lang="en-US" dirty="0">
              <a:latin typeface="Britannic Bold" panose="020B0903060703020204" pitchFamily="34" charset="0"/>
            </a:endParaRPr>
          </a:p>
          <a:p>
            <a:pPr algn="l"/>
            <a:r>
              <a:rPr lang="en-US" dirty="0" smtClean="0">
                <a:latin typeface="Britannic Bold" panose="020B0903060703020204" pitchFamily="34" charset="0"/>
              </a:rPr>
              <a:t>	The Tools: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885950"/>
            <a:ext cx="8458200" cy="25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Paid and syndicated websites (Rent Path, Zillow, </a:t>
            </a:r>
            <a:r>
              <a:rPr lang="en-US" dirty="0" err="1">
                <a:latin typeface="Adobe Heiti Std R" pitchFamily="34" charset="-128"/>
                <a:ea typeface="Adobe Heiti Std R" pitchFamily="34" charset="-128"/>
              </a:rPr>
              <a:t>Hotpads</a:t>
            </a: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Lead generation, lead management, scheduling services, self showing companies (Tenant Turner, Show Mojo, </a:t>
            </a:r>
            <a:r>
              <a:rPr lang="en-US" dirty="0" err="1">
                <a:latin typeface="Adobe Heiti Std R" pitchFamily="34" charset="-128"/>
                <a:ea typeface="Adobe Heiti Std R" pitchFamily="34" charset="-128"/>
              </a:rPr>
              <a:t>Rently</a:t>
            </a: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, Showing Hero)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Social Media (Facebook, Next Door)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Management software – Enhanced listings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Flyers, local news website listings</a:t>
            </a:r>
          </a:p>
        </p:txBody>
      </p:sp>
    </p:spTree>
    <p:extLst>
      <p:ext uri="{BB962C8B-B14F-4D97-AF65-F5344CB8AC3E}">
        <p14:creationId xmlns:p14="http://schemas.microsoft.com/office/powerpoint/2010/main" val="3397221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24350"/>
            <a:ext cx="132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B7FE3EEE-5C55-4EDD-BE76-27937A24108C}"/>
              </a:ext>
            </a:extLst>
          </p:cNvPr>
          <p:cNvSpPr txBox="1">
            <a:spLocks/>
          </p:cNvSpPr>
          <p:nvPr/>
        </p:nvSpPr>
        <p:spPr>
          <a:xfrm>
            <a:off x="0" y="209550"/>
            <a:ext cx="9144000" cy="1307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700" dirty="0" smtClean="0">
                <a:latin typeface="Britannic Bold" panose="020B0903060703020204" pitchFamily="34" charset="0"/>
              </a:rPr>
              <a:t>SCREENING APPLICANTS</a:t>
            </a:r>
            <a:r>
              <a:rPr lang="en-US" dirty="0" smtClean="0">
                <a:latin typeface="Britannic Bold" panose="020B0903060703020204" pitchFamily="34" charset="0"/>
              </a:rPr>
              <a:t/>
            </a:r>
            <a:br>
              <a:rPr lang="en-US" dirty="0" smtClean="0">
                <a:latin typeface="Britannic Bold" panose="020B0903060703020204" pitchFamily="34" charset="0"/>
              </a:rPr>
            </a:br>
            <a:endParaRPr lang="en-US" dirty="0" smtClean="0">
              <a:latin typeface="Britannic Bold" panose="020B0903060703020204" pitchFamily="34" charset="0"/>
            </a:endParaRPr>
          </a:p>
          <a:p>
            <a:pPr algn="l"/>
            <a:r>
              <a:rPr lang="en-US" dirty="0">
                <a:latin typeface="Britannic Bold" panose="020B0903060703020204" pitchFamily="34" charset="0"/>
              </a:rPr>
              <a:t>	</a:t>
            </a:r>
            <a:r>
              <a:rPr lang="en-US" sz="5300" dirty="0" smtClean="0">
                <a:latin typeface="Britannic Bold" panose="020B0903060703020204" pitchFamily="34" charset="0"/>
              </a:rPr>
              <a:t>The Tools:</a:t>
            </a:r>
            <a:endParaRPr lang="en-US" sz="5300" dirty="0">
              <a:latin typeface="Britannic Bold" panose="020B09030607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473BEBC-EE7E-4631-A2D1-4352E8A70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516856"/>
            <a:ext cx="1981200" cy="1651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29FB0BC-805E-4AA1-BA47-B1675BD43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1511503"/>
            <a:ext cx="2667000" cy="907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A32FCCC-BD19-4B0F-91E8-5EACC41F17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2405015"/>
            <a:ext cx="2667000" cy="639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58293A2-4D2A-4B72-B122-683CA5AD9A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4800" y="1200150"/>
            <a:ext cx="2108200" cy="10441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88F6201-D5DE-4259-B0F0-D94CEE9094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0200" y="2343150"/>
            <a:ext cx="2082800" cy="1041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3486150"/>
            <a:ext cx="86360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Have a quantifiable policy approach to approving residents and stick to it.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Secured online applications, document storage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Management software companies screening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04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24350"/>
            <a:ext cx="132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B7FE3EEE-5C55-4EDD-BE76-27937A24108C}"/>
              </a:ext>
            </a:extLst>
          </p:cNvPr>
          <p:cNvSpPr txBox="1">
            <a:spLocks/>
          </p:cNvSpPr>
          <p:nvPr/>
        </p:nvSpPr>
        <p:spPr>
          <a:xfrm>
            <a:off x="0" y="209550"/>
            <a:ext cx="9144000" cy="1307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700" dirty="0" smtClean="0">
                <a:latin typeface="Britannic Bold" panose="020B0903060703020204" pitchFamily="34" charset="0"/>
              </a:rPr>
              <a:t>MOVE IN/ MOVE OUT</a:t>
            </a:r>
            <a:r>
              <a:rPr lang="en-US" dirty="0" smtClean="0">
                <a:latin typeface="Britannic Bold" panose="020B0903060703020204" pitchFamily="34" charset="0"/>
              </a:rPr>
              <a:t/>
            </a:r>
            <a:br>
              <a:rPr lang="en-US" dirty="0" smtClean="0">
                <a:latin typeface="Britannic Bold" panose="020B0903060703020204" pitchFamily="34" charset="0"/>
              </a:rPr>
            </a:br>
            <a:endParaRPr lang="en-US" dirty="0" smtClean="0">
              <a:latin typeface="Britannic Bold" panose="020B0903060703020204" pitchFamily="34" charset="0"/>
            </a:endParaRPr>
          </a:p>
          <a:p>
            <a:pPr algn="l"/>
            <a:r>
              <a:rPr lang="en-US" dirty="0">
                <a:latin typeface="Britannic Bold" panose="020B0903060703020204" pitchFamily="34" charset="0"/>
              </a:rPr>
              <a:t>	</a:t>
            </a:r>
            <a:r>
              <a:rPr lang="en-US" sz="5300" dirty="0" smtClean="0">
                <a:latin typeface="Britannic Bold" panose="020B0903060703020204" pitchFamily="34" charset="0"/>
              </a:rPr>
              <a:t>The Tools:</a:t>
            </a:r>
            <a:endParaRPr lang="en-US" sz="5300" dirty="0">
              <a:latin typeface="Britannic Bold" panose="020B09030607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7B4D070-98AC-4182-AD96-5B3166CEA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" y="1516857"/>
            <a:ext cx="2610329" cy="10023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5104365-CC6B-4711-ACAB-640DFABCE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7510" y="1516857"/>
            <a:ext cx="2199290" cy="1154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EA3CD1-B478-4748-A94F-3F414F8CD3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700" y="1508645"/>
            <a:ext cx="2400300" cy="10187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5C48FD8-B2D0-4D43-B7E4-15113A4D1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4603" y="1508645"/>
            <a:ext cx="1823197" cy="13310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2839648"/>
            <a:ext cx="883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Have a written procedure - Systemize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Use Management Software Company Apps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Document and inspection storage (software, server, cloud, Google Docs, </a:t>
            </a:r>
            <a:r>
              <a:rPr lang="en-US" dirty="0" err="1">
                <a:latin typeface="Adobe Heiti Std R" pitchFamily="34" charset="-128"/>
                <a:ea typeface="Adobe Heiti Std R" pitchFamily="34" charset="-128"/>
              </a:rPr>
              <a:t>etc</a:t>
            </a: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Key management – lockbox on property, at office, meet the residents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26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24350"/>
            <a:ext cx="132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B7FE3EEE-5C55-4EDD-BE76-27937A24108C}"/>
              </a:ext>
            </a:extLst>
          </p:cNvPr>
          <p:cNvSpPr txBox="1">
            <a:spLocks/>
          </p:cNvSpPr>
          <p:nvPr/>
        </p:nvSpPr>
        <p:spPr>
          <a:xfrm>
            <a:off x="0" y="209550"/>
            <a:ext cx="9144000" cy="1307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700" dirty="0" smtClean="0">
                <a:latin typeface="Britannic Bold" panose="020B0903060703020204" pitchFamily="34" charset="0"/>
              </a:rPr>
              <a:t>PERIODICALS</a:t>
            </a:r>
            <a:r>
              <a:rPr lang="en-US" dirty="0" smtClean="0">
                <a:latin typeface="Britannic Bold" panose="020B0903060703020204" pitchFamily="34" charset="0"/>
              </a:rPr>
              <a:t/>
            </a:r>
            <a:br>
              <a:rPr lang="en-US" dirty="0" smtClean="0">
                <a:latin typeface="Britannic Bold" panose="020B0903060703020204" pitchFamily="34" charset="0"/>
              </a:rPr>
            </a:br>
            <a:endParaRPr lang="en-US" dirty="0" smtClean="0">
              <a:latin typeface="Britannic Bold" panose="020B0903060703020204" pitchFamily="34" charset="0"/>
            </a:endParaRPr>
          </a:p>
          <a:p>
            <a:pPr algn="l"/>
            <a:r>
              <a:rPr lang="en-US" dirty="0">
                <a:latin typeface="Britannic Bold" panose="020B0903060703020204" pitchFamily="34" charset="0"/>
              </a:rPr>
              <a:t>	</a:t>
            </a:r>
            <a:r>
              <a:rPr lang="en-US" sz="5300" dirty="0" smtClean="0">
                <a:latin typeface="Britannic Bold" panose="020B0903060703020204" pitchFamily="34" charset="0"/>
              </a:rPr>
              <a:t>The Tools:</a:t>
            </a:r>
            <a:endParaRPr lang="en-US" sz="5300" dirty="0">
              <a:latin typeface="Britannic Bold" panose="020B09030607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504950"/>
            <a:ext cx="8305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Periodic Inspections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How often do you do these?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Report the results to your owners? Who Pays?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Identify maintenance items, preventative and deferred maintenance items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Inspection apps (</a:t>
            </a:r>
            <a:r>
              <a:rPr lang="en-US" dirty="0" err="1">
                <a:latin typeface="Adobe Heiti Std R" pitchFamily="34" charset="-128"/>
                <a:ea typeface="Adobe Heiti Std R" pitchFamily="34" charset="-128"/>
              </a:rPr>
              <a:t>Zinspector</a:t>
            </a: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, Inspect and Cloud, Happy Inspector, </a:t>
            </a:r>
            <a:r>
              <a:rPr lang="en-US" dirty="0" err="1">
                <a:latin typeface="Adobe Heiti Std R" pitchFamily="34" charset="-128"/>
                <a:ea typeface="Adobe Heiti Std R" pitchFamily="34" charset="-128"/>
              </a:rPr>
              <a:t>etc</a:t>
            </a: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Management software apps (</a:t>
            </a:r>
            <a:r>
              <a:rPr lang="en-US" dirty="0" err="1">
                <a:latin typeface="Adobe Heiti Std R" pitchFamily="34" charset="-128"/>
                <a:ea typeface="Adobe Heiti Std R" pitchFamily="34" charset="-128"/>
              </a:rPr>
              <a:t>Appfolio</a:t>
            </a: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, </a:t>
            </a:r>
            <a:r>
              <a:rPr lang="en-US" dirty="0" err="1">
                <a:latin typeface="Adobe Heiti Std R" pitchFamily="34" charset="-128"/>
                <a:ea typeface="Adobe Heiti Std R" pitchFamily="34" charset="-128"/>
              </a:rPr>
              <a:t>Propertyware</a:t>
            </a: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, </a:t>
            </a:r>
            <a:r>
              <a:rPr lang="en-US" dirty="0" err="1">
                <a:latin typeface="Adobe Heiti Std R" pitchFamily="34" charset="-128"/>
                <a:ea typeface="Adobe Heiti Std R" pitchFamily="34" charset="-128"/>
              </a:rPr>
              <a:t>etc</a:t>
            </a: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Third party vendors (Onsight Pros)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Vendor Reports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84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24350"/>
            <a:ext cx="132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B7FE3EEE-5C55-4EDD-BE76-27937A24108C}"/>
              </a:ext>
            </a:extLst>
          </p:cNvPr>
          <p:cNvSpPr txBox="1">
            <a:spLocks/>
          </p:cNvSpPr>
          <p:nvPr/>
        </p:nvSpPr>
        <p:spPr>
          <a:xfrm>
            <a:off x="0" y="209550"/>
            <a:ext cx="9144000" cy="1307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700" dirty="0" smtClean="0">
                <a:latin typeface="Britannic Bold" panose="020B0903060703020204" pitchFamily="34" charset="0"/>
              </a:rPr>
              <a:t>RENT PAYMENTS</a:t>
            </a:r>
            <a:r>
              <a:rPr lang="en-US" dirty="0" smtClean="0">
                <a:latin typeface="Britannic Bold" panose="020B0903060703020204" pitchFamily="34" charset="0"/>
              </a:rPr>
              <a:t/>
            </a:r>
            <a:br>
              <a:rPr lang="en-US" dirty="0" smtClean="0">
                <a:latin typeface="Britannic Bold" panose="020B0903060703020204" pitchFamily="34" charset="0"/>
              </a:rPr>
            </a:br>
            <a:endParaRPr lang="en-US" dirty="0" smtClean="0">
              <a:latin typeface="Britannic Bold" panose="020B0903060703020204" pitchFamily="34" charset="0"/>
            </a:endParaRPr>
          </a:p>
          <a:p>
            <a:pPr algn="l"/>
            <a:r>
              <a:rPr lang="en-US" dirty="0">
                <a:latin typeface="Britannic Bold" panose="020B0903060703020204" pitchFamily="34" charset="0"/>
              </a:rPr>
              <a:t>	</a:t>
            </a:r>
            <a:r>
              <a:rPr lang="en-US" sz="5300" dirty="0" smtClean="0">
                <a:latin typeface="Britannic Bold" panose="020B0903060703020204" pitchFamily="34" charset="0"/>
              </a:rPr>
              <a:t>The Tools:</a:t>
            </a:r>
            <a:endParaRPr lang="en-US" sz="5300" dirty="0">
              <a:latin typeface="Britannic Bold" panose="020B09030607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733550"/>
            <a:ext cx="853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Online (Software Options, </a:t>
            </a:r>
            <a:r>
              <a:rPr lang="en-US" sz="2000" dirty="0" err="1">
                <a:latin typeface="Adobe Heiti Std R" pitchFamily="34" charset="-128"/>
                <a:ea typeface="Adobe Heiti Std R" pitchFamily="34" charset="-128"/>
              </a:rPr>
              <a:t>Paylease</a:t>
            </a: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Retail (</a:t>
            </a:r>
            <a:r>
              <a:rPr lang="en-US" sz="2000" dirty="0" err="1">
                <a:latin typeface="Adobe Heiti Std R" pitchFamily="34" charset="-128"/>
                <a:ea typeface="Adobe Heiti Std R" pitchFamily="34" charset="-128"/>
              </a:rPr>
              <a:t>Paylease</a:t>
            </a: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, Pay Near Me- CVS, Money Gram- Walmart)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Mail 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No Cash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Credit Card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Certified Funds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A3A5DDD-EB4F-4F43-84AF-A9B4EC23B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2876551"/>
            <a:ext cx="2576739" cy="1447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BAEA137-6D49-44A4-849C-6E7904CAD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0298" y="3028951"/>
            <a:ext cx="3482667" cy="914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6F87FAC-AE93-4051-80DA-A35F1643F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1368" y="1470080"/>
            <a:ext cx="3310632" cy="79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9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24350"/>
            <a:ext cx="132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B7FE3EEE-5C55-4EDD-BE76-27937A24108C}"/>
              </a:ext>
            </a:extLst>
          </p:cNvPr>
          <p:cNvSpPr txBox="1">
            <a:spLocks/>
          </p:cNvSpPr>
          <p:nvPr/>
        </p:nvSpPr>
        <p:spPr>
          <a:xfrm>
            <a:off x="0" y="209550"/>
            <a:ext cx="9144000" cy="1307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700" dirty="0" smtClean="0">
                <a:latin typeface="Britannic Bold" panose="020B0903060703020204" pitchFamily="34" charset="0"/>
              </a:rPr>
              <a:t>WORK ORDER AND RESIDENT REQUESTS</a:t>
            </a:r>
            <a:r>
              <a:rPr lang="en-US" dirty="0" smtClean="0">
                <a:latin typeface="Britannic Bold" panose="020B0903060703020204" pitchFamily="34" charset="0"/>
              </a:rPr>
              <a:t/>
            </a:r>
            <a:br>
              <a:rPr lang="en-US" dirty="0" smtClean="0">
                <a:latin typeface="Britannic Bold" panose="020B0903060703020204" pitchFamily="34" charset="0"/>
              </a:rPr>
            </a:br>
            <a:endParaRPr lang="en-US" dirty="0" smtClean="0">
              <a:latin typeface="Britannic Bold" panose="020B0903060703020204" pitchFamily="34" charset="0"/>
            </a:endParaRPr>
          </a:p>
          <a:p>
            <a:pPr algn="l"/>
            <a:r>
              <a:rPr lang="en-US" dirty="0">
                <a:latin typeface="Britannic Bold" panose="020B0903060703020204" pitchFamily="34" charset="0"/>
              </a:rPr>
              <a:t>	</a:t>
            </a:r>
            <a:r>
              <a:rPr lang="en-US" sz="5300" dirty="0" smtClean="0">
                <a:latin typeface="Britannic Bold" panose="020B0903060703020204" pitchFamily="34" charset="0"/>
              </a:rPr>
              <a:t>The Tools:</a:t>
            </a:r>
            <a:endParaRPr lang="en-US" sz="5300" dirty="0">
              <a:latin typeface="Britannic Bold" panose="020B09030607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657350"/>
            <a:ext cx="876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Tenant Portals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Company Website Forms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Work flow management companies (Property Meld, PM </a:t>
            </a:r>
            <a:r>
              <a:rPr lang="en-US" sz="2000" dirty="0" err="1">
                <a:latin typeface="Adobe Heiti Std R" pitchFamily="34" charset="-128"/>
                <a:ea typeface="Adobe Heiti Std R" pitchFamily="34" charset="-128"/>
              </a:rPr>
              <a:t>Toolbelt</a:t>
            </a: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Answering Services (</a:t>
            </a:r>
            <a:r>
              <a:rPr lang="en-US" sz="2000" dirty="0" err="1">
                <a:latin typeface="Adobe Heiti Std R" pitchFamily="34" charset="-128"/>
                <a:ea typeface="Adobe Heiti Std R" pitchFamily="34" charset="-128"/>
              </a:rPr>
              <a:t>Supertenders</a:t>
            </a: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, EZ Repair Hotline, Management Software Options, Virtual Assistants)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Phone In or In Person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9922CA5-52CC-4455-B559-D9DB50782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657350"/>
            <a:ext cx="2590800" cy="781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AB45FF0-FF54-4650-BD90-8006F10166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1055325"/>
            <a:ext cx="1375500" cy="137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3944E62-7DDE-4E25-8DE8-7793C26E35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7100" y="4030743"/>
            <a:ext cx="2286000" cy="765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FF04D63-EE3F-414E-91D1-6DCE152A9A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623434"/>
            <a:ext cx="1759169" cy="91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49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24350"/>
            <a:ext cx="132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B7FE3EEE-5C55-4EDD-BE76-27937A24108C}"/>
              </a:ext>
            </a:extLst>
          </p:cNvPr>
          <p:cNvSpPr txBox="1">
            <a:spLocks/>
          </p:cNvSpPr>
          <p:nvPr/>
        </p:nvSpPr>
        <p:spPr>
          <a:xfrm>
            <a:off x="0" y="209550"/>
            <a:ext cx="9144000" cy="1307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700" dirty="0" smtClean="0">
                <a:latin typeface="Britannic Bold" panose="020B0903060703020204" pitchFamily="34" charset="0"/>
              </a:rPr>
              <a:t>PAYING VENDORS</a:t>
            </a:r>
            <a:r>
              <a:rPr lang="en-US" dirty="0" smtClean="0">
                <a:latin typeface="Britannic Bold" panose="020B0903060703020204" pitchFamily="34" charset="0"/>
              </a:rPr>
              <a:t/>
            </a:r>
            <a:br>
              <a:rPr lang="en-US" dirty="0" smtClean="0">
                <a:latin typeface="Britannic Bold" panose="020B0903060703020204" pitchFamily="34" charset="0"/>
              </a:rPr>
            </a:br>
            <a:endParaRPr lang="en-US" dirty="0" smtClean="0">
              <a:latin typeface="Britannic Bold" panose="020B0903060703020204" pitchFamily="34" charset="0"/>
            </a:endParaRPr>
          </a:p>
          <a:p>
            <a:pPr algn="l"/>
            <a:r>
              <a:rPr lang="en-US" dirty="0">
                <a:latin typeface="Britannic Bold" panose="020B0903060703020204" pitchFamily="34" charset="0"/>
              </a:rPr>
              <a:t>	</a:t>
            </a:r>
            <a:r>
              <a:rPr lang="en-US" sz="5300" dirty="0" smtClean="0">
                <a:latin typeface="Britannic Bold" panose="020B0903060703020204" pitchFamily="34" charset="0"/>
              </a:rPr>
              <a:t>The Tools:</a:t>
            </a:r>
            <a:endParaRPr lang="en-US" sz="5300" dirty="0">
              <a:latin typeface="Britannic Bold" panose="020B09030607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420326"/>
            <a:ext cx="79756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ACH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Check – Frequency, when to have invoices in? Be Consistent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Credit Card- Earn Points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Invoicing/Pictures of work completed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Outsourcing accounting functions? (Virtual Assistants, Planet Synergy)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2B83F2B-EB8D-46A5-8850-5EF9823E2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62351"/>
            <a:ext cx="1981200" cy="1372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95319B4-CE00-42E0-B24E-9B482EAFE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3562351"/>
            <a:ext cx="1463676" cy="14636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045FBDB-961B-440C-992F-D66B727373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3562351"/>
            <a:ext cx="3632200" cy="80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86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24350"/>
            <a:ext cx="132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B7FE3EEE-5C55-4EDD-BE76-27937A24108C}"/>
              </a:ext>
            </a:extLst>
          </p:cNvPr>
          <p:cNvSpPr txBox="1">
            <a:spLocks/>
          </p:cNvSpPr>
          <p:nvPr/>
        </p:nvSpPr>
        <p:spPr>
          <a:xfrm>
            <a:off x="0" y="209550"/>
            <a:ext cx="9144000" cy="1307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700" dirty="0" smtClean="0">
                <a:latin typeface="Britannic Bold" panose="020B0903060703020204" pitchFamily="34" charset="0"/>
              </a:rPr>
              <a:t>PAYING OWNERS</a:t>
            </a:r>
            <a:r>
              <a:rPr lang="en-US" dirty="0" smtClean="0">
                <a:latin typeface="Britannic Bold" panose="020B0903060703020204" pitchFamily="34" charset="0"/>
              </a:rPr>
              <a:t/>
            </a:r>
            <a:br>
              <a:rPr lang="en-US" dirty="0" smtClean="0">
                <a:latin typeface="Britannic Bold" panose="020B0903060703020204" pitchFamily="34" charset="0"/>
              </a:rPr>
            </a:br>
            <a:endParaRPr lang="en-US" dirty="0" smtClean="0">
              <a:latin typeface="Britannic Bold" panose="020B0903060703020204" pitchFamily="34" charset="0"/>
            </a:endParaRPr>
          </a:p>
          <a:p>
            <a:pPr algn="l"/>
            <a:r>
              <a:rPr lang="en-US" dirty="0">
                <a:latin typeface="Britannic Bold" panose="020B0903060703020204" pitchFamily="34" charset="0"/>
              </a:rPr>
              <a:t>	</a:t>
            </a:r>
            <a:r>
              <a:rPr lang="en-US" sz="5300" dirty="0" smtClean="0">
                <a:latin typeface="Britannic Bold" panose="020B0903060703020204" pitchFamily="34" charset="0"/>
              </a:rPr>
              <a:t>The Tools:</a:t>
            </a:r>
            <a:endParaRPr lang="en-US" sz="5300" dirty="0">
              <a:latin typeface="Britannic Bold" panose="020B09030607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638403-6CD0-420D-B6B4-7FF1E7530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800" y="819150"/>
            <a:ext cx="3048000" cy="30434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1581150"/>
            <a:ext cx="784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ACH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Checks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When to pay each month?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How many times after the main payout?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Owner Portals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Outsourcing accounting functions? (Sage, Virtual Assistant)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8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8"/>
          <a:stretch/>
        </p:blipFill>
        <p:spPr>
          <a:xfrm>
            <a:off x="-1057" y="0"/>
            <a:ext cx="9150568" cy="5143500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302684" y="514350"/>
            <a:ext cx="8536517" cy="3714750"/>
          </a:xfrm>
          <a:prstGeom prst="round2DiagRect">
            <a:avLst/>
          </a:prstGeom>
          <a:solidFill>
            <a:schemeClr val="bg1">
              <a:lumMod val="95000"/>
              <a:alpha val="96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ocialBa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07" y="2457450"/>
            <a:ext cx="7092176" cy="1104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058" y="1123950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Britannic Bold" panose="020B0903060703020204" pitchFamily="34" charset="0"/>
              </a:rPr>
              <a:t>#NARPM2018</a:t>
            </a:r>
            <a:endParaRPr lang="en-US" sz="6000" dirty="0">
              <a:latin typeface="Britannic Bold" panose="020B0903060703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24350"/>
            <a:ext cx="132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277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24350"/>
            <a:ext cx="132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B7FE3EEE-5C55-4EDD-BE76-27937A24108C}"/>
              </a:ext>
            </a:extLst>
          </p:cNvPr>
          <p:cNvSpPr txBox="1">
            <a:spLocks/>
          </p:cNvSpPr>
          <p:nvPr/>
        </p:nvSpPr>
        <p:spPr>
          <a:xfrm>
            <a:off x="0" y="209550"/>
            <a:ext cx="9144000" cy="1307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700" dirty="0" smtClean="0">
                <a:latin typeface="Britannic Bold" panose="020B0903060703020204" pitchFamily="34" charset="0"/>
              </a:rPr>
              <a:t>LEASE EXPIRATIONS/ RENEWALS</a:t>
            </a:r>
            <a:r>
              <a:rPr lang="en-US" dirty="0" smtClean="0">
                <a:latin typeface="Britannic Bold" panose="020B0903060703020204" pitchFamily="34" charset="0"/>
              </a:rPr>
              <a:t/>
            </a:r>
            <a:br>
              <a:rPr lang="en-US" dirty="0" smtClean="0">
                <a:latin typeface="Britannic Bold" panose="020B0903060703020204" pitchFamily="34" charset="0"/>
              </a:rPr>
            </a:br>
            <a:endParaRPr lang="en-US" dirty="0" smtClean="0">
              <a:latin typeface="Britannic Bold" panose="020B0903060703020204" pitchFamily="34" charset="0"/>
            </a:endParaRPr>
          </a:p>
          <a:p>
            <a:pPr algn="l"/>
            <a:r>
              <a:rPr lang="en-US" dirty="0">
                <a:latin typeface="Britannic Bold" panose="020B0903060703020204" pitchFamily="34" charset="0"/>
              </a:rPr>
              <a:t>	</a:t>
            </a:r>
            <a:r>
              <a:rPr lang="en-US" sz="5300" dirty="0" smtClean="0">
                <a:latin typeface="Britannic Bold" panose="020B0903060703020204" pitchFamily="34" charset="0"/>
              </a:rPr>
              <a:t>The Tools:</a:t>
            </a:r>
            <a:endParaRPr lang="en-US" sz="5300" dirty="0">
              <a:latin typeface="Britannic Bold" panose="020B09030607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516856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Have a written procedure in place.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When to contact and begin negotiations. Tracking (Excel, Trello)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Rent Market Analysis – At intake and at renewal (increase rates for your clients?)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Renewal walkthroughs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Lease Renewal Fees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dobe Heiti Std R" pitchFamily="34" charset="-128"/>
                <a:ea typeface="Adobe Heiti Std R" pitchFamily="34" charset="-128"/>
              </a:rPr>
              <a:t>Auto Renewing Leases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BF80E0D-9E4B-45B1-8899-983A4D9AF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146" y="3158064"/>
            <a:ext cx="2082654" cy="1166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2ACAA57-D6F9-41E7-BAD7-D6DE1DC73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8376" y="3142593"/>
            <a:ext cx="2882224" cy="88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69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400550"/>
            <a:ext cx="132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B7FE3EEE-5C55-4EDD-BE76-27937A24108C}"/>
              </a:ext>
            </a:extLst>
          </p:cNvPr>
          <p:cNvSpPr txBox="1">
            <a:spLocks/>
          </p:cNvSpPr>
          <p:nvPr/>
        </p:nvSpPr>
        <p:spPr>
          <a:xfrm>
            <a:off x="0" y="273844"/>
            <a:ext cx="9144000" cy="1307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700" dirty="0" smtClean="0">
                <a:latin typeface="Britannic Bold" panose="020B0903060703020204" pitchFamily="34" charset="0"/>
              </a:rPr>
              <a:t>SECURITY DEPOSIT PROCESSING</a:t>
            </a:r>
            <a:r>
              <a:rPr lang="en-US" dirty="0" smtClean="0">
                <a:latin typeface="Britannic Bold" panose="020B0903060703020204" pitchFamily="34" charset="0"/>
              </a:rPr>
              <a:t/>
            </a:r>
            <a:br>
              <a:rPr lang="en-US" dirty="0" smtClean="0">
                <a:latin typeface="Britannic Bold" panose="020B0903060703020204" pitchFamily="34" charset="0"/>
              </a:rPr>
            </a:br>
            <a:endParaRPr lang="en-US" dirty="0" smtClean="0">
              <a:latin typeface="Britannic Bold" panose="020B0903060703020204" pitchFamily="34" charset="0"/>
            </a:endParaRPr>
          </a:p>
          <a:p>
            <a:pPr algn="l"/>
            <a:r>
              <a:rPr lang="en-US" dirty="0">
                <a:latin typeface="Britannic Bold" panose="020B0903060703020204" pitchFamily="34" charset="0"/>
              </a:rPr>
              <a:t>	</a:t>
            </a:r>
            <a:r>
              <a:rPr lang="en-US" sz="5300" dirty="0" smtClean="0">
                <a:latin typeface="Britannic Bold" panose="020B0903060703020204" pitchFamily="34" charset="0"/>
              </a:rPr>
              <a:t>The Tools:</a:t>
            </a:r>
            <a:endParaRPr lang="en-US" sz="5300" dirty="0">
              <a:latin typeface="Britannic Bold" panose="020B09030607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609963"/>
            <a:ext cx="8686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dobe Heiti Std R" pitchFamily="34" charset="-128"/>
                <a:ea typeface="Adobe Heiti Std R" pitchFamily="34" charset="-128"/>
              </a:rPr>
              <a:t>Have a written procedure in place.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dobe Heiti Std R" pitchFamily="34" charset="-128"/>
                <a:ea typeface="Adobe Heiti Std R" pitchFamily="34" charset="-128"/>
              </a:rPr>
              <a:t>Know your state guidelines for refunding.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dobe Heiti Std R" pitchFamily="34" charset="-128"/>
                <a:ea typeface="Adobe Heiti Std R" pitchFamily="34" charset="-128"/>
              </a:rPr>
              <a:t>Comparing move in, periodic and move out walkthroughs.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dobe Heiti Std R" pitchFamily="34" charset="-128"/>
                <a:ea typeface="Adobe Heiti Std R" pitchFamily="34" charset="-128"/>
              </a:rPr>
              <a:t>Normal wear and tear expectancy charts.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dobe Heiti Std R" pitchFamily="34" charset="-128"/>
                <a:ea typeface="Adobe Heiti Std R" pitchFamily="34" charset="-128"/>
              </a:rPr>
              <a:t>Summarizing charges – Disposition letters, management software move out flows.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dobe Heiti Std R" pitchFamily="34" charset="-128"/>
                <a:ea typeface="Adobe Heiti Std R" pitchFamily="34" charset="-128"/>
              </a:rPr>
              <a:t>Have Templated Language for Letter to the Resident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Adobe Heiti Std R" pitchFamily="34" charset="-128"/>
                <a:ea typeface="Adobe Heiti Std R" pitchFamily="34" charset="-128"/>
              </a:rPr>
              <a:t>How do you handle disputed deductions in the </a:t>
            </a:r>
            <a:r>
              <a:rPr lang="en-US" sz="1700" dirty="0" smtClean="0">
                <a:latin typeface="Adobe Heiti Std R" pitchFamily="34" charset="-128"/>
                <a:ea typeface="Adobe Heiti Std R" pitchFamily="34" charset="-128"/>
              </a:rPr>
              <a:t>Security Deposit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1700" dirty="0" smtClean="0">
                <a:latin typeface="Adobe Heiti Std R" pitchFamily="34" charset="-128"/>
                <a:ea typeface="Adobe Heiti Std R" pitchFamily="34" charset="-128"/>
              </a:rPr>
              <a:t>     </a:t>
            </a:r>
            <a:r>
              <a:rPr lang="en-US" sz="1700" dirty="0">
                <a:latin typeface="Adobe Heiti Std R" pitchFamily="34" charset="-128"/>
                <a:ea typeface="Adobe Heiti Std R" pitchFamily="34" charset="-128"/>
              </a:rPr>
              <a:t>processing?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85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24350"/>
            <a:ext cx="132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B7FE3EEE-5C55-4EDD-BE76-27937A24108C}"/>
              </a:ext>
            </a:extLst>
          </p:cNvPr>
          <p:cNvSpPr txBox="1">
            <a:spLocks/>
          </p:cNvSpPr>
          <p:nvPr/>
        </p:nvSpPr>
        <p:spPr>
          <a:xfrm>
            <a:off x="0" y="273844"/>
            <a:ext cx="9144000" cy="1307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700" dirty="0" smtClean="0">
                <a:latin typeface="Britannic Bold" panose="020B0903060703020204" pitchFamily="34" charset="0"/>
              </a:rPr>
              <a:t>END OF THE YEAR REPORTING</a:t>
            </a:r>
            <a:r>
              <a:rPr lang="en-US" dirty="0" smtClean="0">
                <a:latin typeface="Britannic Bold" panose="020B0903060703020204" pitchFamily="34" charset="0"/>
              </a:rPr>
              <a:t/>
            </a:r>
            <a:br>
              <a:rPr lang="en-US" dirty="0" smtClean="0">
                <a:latin typeface="Britannic Bold" panose="020B0903060703020204" pitchFamily="34" charset="0"/>
              </a:rPr>
            </a:br>
            <a:endParaRPr lang="en-US" dirty="0" smtClean="0">
              <a:latin typeface="Britannic Bold" panose="020B0903060703020204" pitchFamily="34" charset="0"/>
            </a:endParaRPr>
          </a:p>
          <a:p>
            <a:pPr algn="l"/>
            <a:r>
              <a:rPr lang="en-US" dirty="0">
                <a:latin typeface="Britannic Bold" panose="020B0903060703020204" pitchFamily="34" charset="0"/>
              </a:rPr>
              <a:t>	</a:t>
            </a:r>
            <a:r>
              <a:rPr lang="en-US" sz="5300" dirty="0" smtClean="0">
                <a:latin typeface="Britannic Bold" panose="020B0903060703020204" pitchFamily="34" charset="0"/>
              </a:rPr>
              <a:t>The Tools:</a:t>
            </a:r>
            <a:endParaRPr lang="en-US" sz="5300" dirty="0">
              <a:latin typeface="Britannic Bold" panose="020B09030607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1657350"/>
            <a:ext cx="656199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Annual owner statements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Issuing 1099 forms to your clients and vendors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Know reporting forms for Foreign Owners (1042 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Publishing them electronically versus mailing them out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Using management software options and separate software options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Outsourcing Year End Accounting Functions?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649D486-F759-4D7B-978F-154671B2A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125" y="912510"/>
            <a:ext cx="2825276" cy="1964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E6660A8-2E5F-4389-A2C4-05862783D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160" y="3040480"/>
            <a:ext cx="2786640" cy="11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65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24350"/>
            <a:ext cx="132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4DCBBA7E-C660-47B8-9086-95253C13DC4D}"/>
              </a:ext>
            </a:extLst>
          </p:cNvPr>
          <p:cNvSpPr txBox="1">
            <a:spLocks/>
          </p:cNvSpPr>
          <p:nvPr/>
        </p:nvSpPr>
        <p:spPr>
          <a:xfrm>
            <a:off x="-1" y="-247650"/>
            <a:ext cx="9144001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ritannic Bold" panose="020B0903060703020204" pitchFamily="34" charset="0"/>
              </a:rPr>
              <a:t>Other Tools and Questions: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047750"/>
            <a:ext cx="91440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Have a tech or creative project? Fiver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Reputation Management? PMW, Four and a Half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Franchising: PMI, All County, </a:t>
            </a:r>
            <a:r>
              <a:rPr lang="en-US" dirty="0" smtClean="0">
                <a:latin typeface="Adobe Heiti Std R" pitchFamily="34" charset="-128"/>
                <a:ea typeface="Adobe Heiti Std R" pitchFamily="34" charset="-128"/>
              </a:rPr>
              <a:t>Renters </a:t>
            </a: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Warehouse, Real Property Management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A99C08F-9309-452F-82C1-7C13E9F37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277" y="3098598"/>
            <a:ext cx="2362200" cy="8141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0A1D360-1E67-47CF-96CE-27337959C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337" y="3098598"/>
            <a:ext cx="1774526" cy="990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66EC22C-BDF7-4314-A8BA-7EA42EB277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5137" y="3994804"/>
            <a:ext cx="1981200" cy="1095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C0D586C-F2DF-4545-B243-2786318C9E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2812445"/>
            <a:ext cx="1905000" cy="12676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081A06B-BDB4-41EE-B90A-CD6F6E9ABA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4109764"/>
            <a:ext cx="2657798" cy="8656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7788C86-2549-4DC5-BA12-CB997A7CA0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3098597"/>
            <a:ext cx="2127688" cy="9388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B147123-66EA-4C0E-AFF4-15CCE4CA6F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2429661"/>
            <a:ext cx="3124200" cy="63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44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24350"/>
            <a:ext cx="132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4DCBBA7E-C660-47B8-9086-95253C13DC4D}"/>
              </a:ext>
            </a:extLst>
          </p:cNvPr>
          <p:cNvSpPr txBox="1">
            <a:spLocks/>
          </p:cNvSpPr>
          <p:nvPr/>
        </p:nvSpPr>
        <p:spPr>
          <a:xfrm>
            <a:off x="-1" y="-49820"/>
            <a:ext cx="9144001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ritannic Bold" panose="020B0903060703020204" pitchFamily="34" charset="0"/>
              </a:rPr>
              <a:t>Other Tools and Questions: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427530"/>
            <a:ext cx="78486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Discount Programs: Lowes, Home Depot, MFS Supply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Utility Management: Fuse 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Online Rating Booster: Power Testimonial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Master Insurance Policies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Smart Homes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Filter Management (Filter Easy)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dobe Heiti Std R" pitchFamily="34" charset="-128"/>
                <a:ea typeface="Adobe Heiti Std R" pitchFamily="34" charset="-128"/>
              </a:rPr>
              <a:t>Questions and Your Toolbox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D6126A6-4074-425A-B3FF-FF51A837B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497" y="2687237"/>
            <a:ext cx="1447800" cy="951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33E89A5-5EBA-43E5-915E-A33473B7D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3562350"/>
            <a:ext cx="1356491" cy="13564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A7D5DC1-564E-45AE-BBD6-11C0D17F70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2266950"/>
            <a:ext cx="1385067" cy="13850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4838933-A832-4742-B4D5-A681451330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6333" y="2778015"/>
            <a:ext cx="1723695" cy="12583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F043F82-CA7A-431A-A470-6DEC317909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4800" y="4036378"/>
            <a:ext cx="2057400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8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8"/>
          <a:stretch/>
        </p:blipFill>
        <p:spPr>
          <a:xfrm>
            <a:off x="5509" y="0"/>
            <a:ext cx="9144001" cy="5143500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302684" y="514350"/>
            <a:ext cx="8536517" cy="4057650"/>
          </a:xfrm>
          <a:prstGeom prst="round2DiagRect">
            <a:avLst/>
          </a:prstGeom>
          <a:solidFill>
            <a:schemeClr val="bg1">
              <a:lumMod val="95000"/>
              <a:alpha val="96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08" y="943511"/>
            <a:ext cx="9154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-150" dirty="0">
                <a:latin typeface="Britannic Bold" panose="020B0903060703020204" pitchFamily="34" charset="0"/>
              </a:rPr>
              <a:t>THE PROFESSIONAL </a:t>
            </a:r>
            <a:r>
              <a:rPr lang="en-US" sz="4000" spc="-150" dirty="0" smtClean="0">
                <a:latin typeface="Britannic Bold" panose="020B0903060703020204" pitchFamily="34" charset="0"/>
              </a:rPr>
              <a:t>RESIDENTIAL </a:t>
            </a:r>
          </a:p>
          <a:p>
            <a:pPr algn="ctr"/>
            <a:r>
              <a:rPr lang="en-US" sz="4000" spc="-150" dirty="0" smtClean="0">
                <a:latin typeface="Britannic Bold" panose="020B0903060703020204" pitchFamily="34" charset="0"/>
              </a:rPr>
              <a:t>PROPERTY </a:t>
            </a:r>
            <a:r>
              <a:rPr lang="en-US" sz="4000" spc="-150" dirty="0">
                <a:latin typeface="Britannic Bold" panose="020B0903060703020204" pitchFamily="34" charset="0"/>
              </a:rPr>
              <a:t>MANAGER’S TOOLBOX</a:t>
            </a:r>
            <a:endParaRPr lang="en-US" sz="3600" dirty="0" smtClean="0">
              <a:latin typeface="Chaparral Pro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9" y="2571750"/>
            <a:ext cx="9154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300" dirty="0" smtClean="0">
                <a:latin typeface="Britannic Bold" panose="020B0903060703020204" pitchFamily="34" charset="0"/>
              </a:rPr>
              <a:t>Trent </a:t>
            </a:r>
            <a:r>
              <a:rPr lang="en-US" sz="3200" spc="300" dirty="0">
                <a:latin typeface="Britannic Bold" panose="020B0903060703020204" pitchFamily="34" charset="0"/>
              </a:rPr>
              <a:t>Ratliff, </a:t>
            </a:r>
            <a:r>
              <a:rPr lang="en-US" sz="3200" spc="300" dirty="0" smtClean="0">
                <a:latin typeface="Britannic Bold" panose="020B0903060703020204" pitchFamily="34" charset="0"/>
              </a:rPr>
              <a:t>MPM RMP</a:t>
            </a:r>
          </a:p>
          <a:p>
            <a:pPr algn="ctr"/>
            <a:r>
              <a:rPr lang="en-US" sz="2400" dirty="0">
                <a:latin typeface="Chaparral Pro" pitchFamily="18" charset="0"/>
              </a:rPr>
              <a:t>All 3 Realty, LLC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76729" y="3486150"/>
            <a:ext cx="9154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300" dirty="0">
                <a:latin typeface="Britannic Bold" panose="020B0903060703020204" pitchFamily="34" charset="0"/>
              </a:rPr>
              <a:t>Bryan Jenkins, </a:t>
            </a:r>
            <a:r>
              <a:rPr lang="en-US" sz="3200" spc="300" dirty="0" smtClean="0">
                <a:latin typeface="Britannic Bold" panose="020B0903060703020204" pitchFamily="34" charset="0"/>
              </a:rPr>
              <a:t>MPM RMP</a:t>
            </a:r>
          </a:p>
          <a:p>
            <a:pPr algn="ctr"/>
            <a:r>
              <a:rPr lang="en-US" sz="2400" dirty="0">
                <a:latin typeface="Chaparral Pro" pitchFamily="18" charset="0"/>
              </a:rPr>
              <a:t>AHI Properties</a:t>
            </a:r>
            <a:endParaRPr lang="en-US" sz="14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324350"/>
            <a:ext cx="132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34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672D15CB-A65C-4C90-93D2-A91130E88199}"/>
              </a:ext>
            </a:extLst>
          </p:cNvPr>
          <p:cNvSpPr txBox="1">
            <a:spLocks/>
          </p:cNvSpPr>
          <p:nvPr/>
        </p:nvSpPr>
        <p:spPr>
          <a:xfrm>
            <a:off x="457202" y="1200150"/>
            <a:ext cx="9905998" cy="37689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  <a:cs typeface="Arial" panose="020B0604020202020204" pitchFamily="34" charset="0"/>
              </a:rPr>
              <a:t>NARPM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  <a:cs typeface="Arial" panose="020B0604020202020204" pitchFamily="34" charset="0"/>
              </a:rPr>
              <a:t>Accounting and Management Software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  <a:cs typeface="Arial" panose="020B0604020202020204" pitchFamily="34" charset="0"/>
              </a:rPr>
              <a:t>Banking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  <a:cs typeface="Arial" panose="020B0604020202020204" pitchFamily="34" charset="0"/>
              </a:rPr>
              <a:t>Advertising/ Networking to get new business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  <a:cs typeface="Arial" panose="020B0604020202020204" pitchFamily="34" charset="0"/>
              </a:rPr>
              <a:t>(Owners and Tenants)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  <a:cs typeface="Arial" panose="020B0604020202020204" pitchFamily="34" charset="0"/>
              </a:rPr>
              <a:t>Intaking</a:t>
            </a:r>
            <a:r>
              <a:rPr lang="en-US" sz="28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  <a:cs typeface="Arial" panose="020B0604020202020204" pitchFamily="34" charset="0"/>
              </a:rPr>
              <a:t> Properties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  <a:cs typeface="Arial" panose="020B0604020202020204" pitchFamily="34" charset="0"/>
              </a:rPr>
              <a:t>Advertising Properties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  <a:cs typeface="Arial" panose="020B0604020202020204" pitchFamily="34" charset="0"/>
              </a:rPr>
              <a:t>Screening Applicants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  <a:cs typeface="Arial" panose="020B0604020202020204" pitchFamily="34" charset="0"/>
              </a:rPr>
              <a:t>Move In and Move Out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57140FF-4095-4CF7-9FC5-F95EBFB9A1D0}"/>
              </a:ext>
            </a:extLst>
          </p:cNvPr>
          <p:cNvSpPr txBox="1">
            <a:spLocks/>
          </p:cNvSpPr>
          <p:nvPr/>
        </p:nvSpPr>
        <p:spPr>
          <a:xfrm>
            <a:off x="-1" y="400050"/>
            <a:ext cx="9143999" cy="601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ritannic Bold" panose="020B0903060703020204" pitchFamily="34" charset="0"/>
              </a:rPr>
              <a:t>THE PROCESS</a:t>
            </a:r>
            <a:endParaRPr lang="en-US" dirty="0">
              <a:latin typeface="Britannic Bold" panose="020B090306070302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24350"/>
            <a:ext cx="132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85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957140FF-4095-4CF7-9FC5-F95EBFB9A1D0}"/>
              </a:ext>
            </a:extLst>
          </p:cNvPr>
          <p:cNvSpPr txBox="1">
            <a:spLocks/>
          </p:cNvSpPr>
          <p:nvPr/>
        </p:nvSpPr>
        <p:spPr>
          <a:xfrm>
            <a:off x="-1" y="427306"/>
            <a:ext cx="9143999" cy="601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ritannic Bold" panose="020B0903060703020204" pitchFamily="34" charset="0"/>
              </a:rPr>
              <a:t>THE PROCESS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BFA5A90-6C63-46A6-886F-857D9967F0DF}"/>
              </a:ext>
            </a:extLst>
          </p:cNvPr>
          <p:cNvSpPr txBox="1">
            <a:spLocks/>
          </p:cNvSpPr>
          <p:nvPr/>
        </p:nvSpPr>
        <p:spPr>
          <a:xfrm>
            <a:off x="533402" y="1276350"/>
            <a:ext cx="9905998" cy="3856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Rental Payments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Work Orders/ Resident Requests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Paying Vendors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Paying Owners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Lease Expirations/Renewals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Security Deposit Processing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End of Year Reporting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24350"/>
            <a:ext cx="132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795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A17657-7EAC-4474-B280-D546B4FC0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046" y="551956"/>
            <a:ext cx="2424953" cy="213228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B7FE3EEE-5C55-4EDD-BE76-27937A24108C}"/>
              </a:ext>
            </a:extLst>
          </p:cNvPr>
          <p:cNvSpPr txBox="1">
            <a:spLocks/>
          </p:cNvSpPr>
          <p:nvPr/>
        </p:nvSpPr>
        <p:spPr>
          <a:xfrm>
            <a:off x="152400" y="342901"/>
            <a:ext cx="9144000" cy="1294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200" kern="900" dirty="0" smtClean="0">
                <a:latin typeface="Britannic Bold" panose="020B0903060703020204" pitchFamily="34" charset="0"/>
              </a:rPr>
              <a:t>	NARPM</a:t>
            </a:r>
          </a:p>
          <a:p>
            <a:pPr algn="l"/>
            <a:endParaRPr lang="en-US" sz="6200" kern="900" dirty="0" smtClean="0">
              <a:latin typeface="Britannic Bold" panose="020B0903060703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B7FE3EEE-5C55-4EDD-BE76-27937A24108C}"/>
              </a:ext>
            </a:extLst>
          </p:cNvPr>
          <p:cNvSpPr txBox="1">
            <a:spLocks/>
          </p:cNvSpPr>
          <p:nvPr/>
        </p:nvSpPr>
        <p:spPr>
          <a:xfrm>
            <a:off x="-381000" y="1123950"/>
            <a:ext cx="9144000" cy="1294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200" kern="900" dirty="0" smtClean="0">
                <a:latin typeface="Britannic Bold" panose="020B0903060703020204" pitchFamily="34" charset="0"/>
              </a:rPr>
              <a:t>	</a:t>
            </a:r>
            <a:r>
              <a:rPr lang="en-US" sz="3700" kern="900" dirty="0" smtClean="0">
                <a:latin typeface="Britannic Bold" panose="020B0903060703020204" pitchFamily="34" charset="0"/>
              </a:rPr>
              <a:t>THE TOOLS:</a:t>
            </a:r>
          </a:p>
          <a:p>
            <a:pPr algn="l"/>
            <a:endParaRPr lang="en-US" sz="6200" kern="900" dirty="0" smtClean="0">
              <a:latin typeface="Britannic Bold" panose="020B0903060703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CBFA5A90-6C63-46A6-886F-857D9967F0DF}"/>
              </a:ext>
            </a:extLst>
          </p:cNvPr>
          <p:cNvSpPr txBox="1">
            <a:spLocks/>
          </p:cNvSpPr>
          <p:nvPr/>
        </p:nvSpPr>
        <p:spPr>
          <a:xfrm>
            <a:off x="381002" y="1859101"/>
            <a:ext cx="8762998" cy="33796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Serve with Local Chapter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Go to Conferences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Invest in Tradeshows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Take advantage of networking and potential for referral opportunities.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Joining the Local and National Listserv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Designations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Education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24350"/>
            <a:ext cx="132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269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B7FE3EEE-5C55-4EDD-BE76-27937A24108C}"/>
              </a:ext>
            </a:extLst>
          </p:cNvPr>
          <p:cNvSpPr txBox="1">
            <a:spLocks/>
          </p:cNvSpPr>
          <p:nvPr/>
        </p:nvSpPr>
        <p:spPr>
          <a:xfrm>
            <a:off x="-21771" y="209550"/>
            <a:ext cx="9165771" cy="1415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dirty="0" smtClean="0">
                <a:latin typeface="Britannic Bold" panose="020B0903060703020204" pitchFamily="34" charset="0"/>
              </a:rPr>
              <a:t>MANAGEMENT SOFTWARE</a:t>
            </a:r>
            <a:r>
              <a:rPr lang="en-US" dirty="0" smtClean="0">
                <a:latin typeface="Britannic Bold" panose="020B0903060703020204" pitchFamily="34" charset="0"/>
              </a:rPr>
              <a:t/>
            </a:r>
            <a:br>
              <a:rPr lang="en-US" dirty="0" smtClean="0">
                <a:latin typeface="Britannic Bold" panose="020B0903060703020204" pitchFamily="34" charset="0"/>
              </a:rPr>
            </a:br>
            <a:r>
              <a:rPr lang="en-US" dirty="0" smtClean="0">
                <a:latin typeface="Britannic Bold" panose="020B0903060703020204" pitchFamily="34" charset="0"/>
              </a:rPr>
              <a:t>	</a:t>
            </a:r>
          </a:p>
          <a:p>
            <a:pPr algn="l"/>
            <a:r>
              <a:rPr lang="en-US" dirty="0" smtClean="0">
                <a:latin typeface="Britannic Bold" panose="020B0903060703020204" pitchFamily="34" charset="0"/>
              </a:rPr>
              <a:t>    THE TOOLS:</a:t>
            </a:r>
            <a:endParaRPr lang="en-US" dirty="0">
              <a:latin typeface="Britannic Bold" panose="020B0903060703020204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24350"/>
            <a:ext cx="132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3F6AC3-30EF-42D5-8F26-22FF87681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1" y="1657351"/>
            <a:ext cx="1985962" cy="19859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E79D690-8DE4-432A-946B-1A383504F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1657352"/>
            <a:ext cx="1981200" cy="1981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A0DC6A2-C518-4377-A35C-2ED30DD2BF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1657352"/>
            <a:ext cx="1996569" cy="19965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7651E36-77AB-4F99-8CBB-E18184638D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1657352"/>
            <a:ext cx="2474036" cy="1981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EBBEAD1-6057-4268-8DC0-F5ADD2431E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1" y="3752316"/>
            <a:ext cx="3495675" cy="13049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3711AC6-93CA-44C9-8F98-8F81A451D5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6201" y="3845185"/>
            <a:ext cx="3904018" cy="73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68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399" y="3626644"/>
            <a:ext cx="89916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dobe Heiti Std R" pitchFamily="34" charset="-128"/>
                <a:ea typeface="Adobe Heiti Std R" pitchFamily="34" charset="-128"/>
              </a:rPr>
              <a:t>Does your Software communicate in an effective way with the way your bank pays ACHs?</a:t>
            </a:r>
          </a:p>
          <a:p>
            <a:endParaRPr lang="en-US" sz="14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dobe Heiti Std R" pitchFamily="34" charset="-128"/>
                <a:ea typeface="Adobe Heiti Std R" pitchFamily="34" charset="-128"/>
              </a:rPr>
              <a:t>Know all the fees that the bank is charging</a:t>
            </a:r>
            <a:endParaRPr lang="en-US" sz="2000" dirty="0"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24350"/>
            <a:ext cx="132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7FE3EEE-5C55-4EDD-BE76-27937A24108C}"/>
              </a:ext>
            </a:extLst>
          </p:cNvPr>
          <p:cNvSpPr txBox="1">
            <a:spLocks/>
          </p:cNvSpPr>
          <p:nvPr/>
        </p:nvSpPr>
        <p:spPr>
          <a:xfrm>
            <a:off x="-21771" y="209550"/>
            <a:ext cx="9165771" cy="1415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700" dirty="0" smtClean="0">
                <a:latin typeface="Britannic Bold" panose="020B0903060703020204" pitchFamily="34" charset="0"/>
              </a:rPr>
              <a:t>BANKING</a:t>
            </a:r>
            <a:r>
              <a:rPr lang="en-US" dirty="0" smtClean="0">
                <a:latin typeface="Britannic Bold" panose="020B0903060703020204" pitchFamily="34" charset="0"/>
              </a:rPr>
              <a:t/>
            </a:r>
            <a:br>
              <a:rPr lang="en-US" dirty="0" smtClean="0">
                <a:latin typeface="Britannic Bold" panose="020B0903060703020204" pitchFamily="34" charset="0"/>
              </a:rPr>
            </a:br>
            <a:r>
              <a:rPr lang="en-US" dirty="0" smtClean="0">
                <a:latin typeface="Britannic Bold" panose="020B0903060703020204" pitchFamily="34" charset="0"/>
              </a:rPr>
              <a:t>	</a:t>
            </a:r>
          </a:p>
          <a:p>
            <a:pPr algn="l"/>
            <a:r>
              <a:rPr lang="en-US" dirty="0" smtClean="0">
                <a:latin typeface="Britannic Bold" panose="020B0903060703020204" pitchFamily="34" charset="0"/>
              </a:rPr>
              <a:t>    THE TOOLS:</a:t>
            </a:r>
            <a:endParaRPr lang="en-US" dirty="0">
              <a:latin typeface="Britannic Bold" panose="020B0903060703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EB0EEC7-CFDF-40EC-8A27-4E5AEE18F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653692"/>
            <a:ext cx="2743200" cy="1832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3703AF-8416-433F-B50E-6EB53BA57F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1552224"/>
            <a:ext cx="2916740" cy="19339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10B1CF3-2130-43AF-B620-5326E5F0D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1015827"/>
            <a:ext cx="2453332" cy="245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46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B7FE3EEE-5C55-4EDD-BE76-27937A24108C}"/>
              </a:ext>
            </a:extLst>
          </p:cNvPr>
          <p:cNvSpPr txBox="1">
            <a:spLocks/>
          </p:cNvSpPr>
          <p:nvPr/>
        </p:nvSpPr>
        <p:spPr>
          <a:xfrm>
            <a:off x="304800" y="171450"/>
            <a:ext cx="8610600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 smtClean="0">
                <a:latin typeface="Britannic Bold" panose="020B0903060703020204" pitchFamily="34" charset="0"/>
              </a:rPr>
              <a:t>ADVERTISING / NETWORKING (OWNERS)</a:t>
            </a:r>
          </a:p>
          <a:p>
            <a:endParaRPr lang="en-US" dirty="0" smtClean="0">
              <a:latin typeface="Britannic Bold" panose="020B0903060703020204" pitchFamily="34" charset="0"/>
            </a:endParaRPr>
          </a:p>
          <a:p>
            <a:pPr algn="l"/>
            <a:r>
              <a:rPr lang="en-US" dirty="0" smtClean="0">
                <a:latin typeface="Britannic Bold" panose="020B0903060703020204" pitchFamily="34" charset="0"/>
              </a:rPr>
              <a:t>	</a:t>
            </a:r>
            <a:r>
              <a:rPr lang="en-US" sz="4000" dirty="0" smtClean="0">
                <a:latin typeface="Britannic Bold" panose="020B0903060703020204" pitchFamily="34" charset="0"/>
              </a:rPr>
              <a:t>THE TOOLS:</a:t>
            </a:r>
            <a:endParaRPr lang="en-US" sz="4000" dirty="0">
              <a:latin typeface="Britannic Bold" panose="020B0903060703020204" pitchFamily="34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324350"/>
            <a:ext cx="132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364B53D-CAAA-4F05-8C9E-D6FF004F9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657350"/>
            <a:ext cx="3013870" cy="8590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CA21C7C-7667-4C19-9F6B-8E88180E5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470" y="1657350"/>
            <a:ext cx="1862930" cy="8222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42D75B0-B0B0-4C3D-8964-6BB6AB8693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1" y="1666875"/>
            <a:ext cx="1752599" cy="9781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8F3C2B03-033B-401C-B02B-51E7A8EBA9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99" y="3867150"/>
            <a:ext cx="2308215" cy="12136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2A11119B-2D6A-4549-B47B-7A766A45AB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01" y="2516410"/>
            <a:ext cx="2743200" cy="6950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BA6EA544-E6A1-400C-BAC9-6BA85A5FB3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99" y="3211436"/>
            <a:ext cx="3505603" cy="8552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FEA0794-3D52-400E-8500-2C6242AFD8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9400" y="2516410"/>
            <a:ext cx="4105512" cy="7643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D8F3C9F-775B-498E-BBA6-50C68D236E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1825" y="1666875"/>
            <a:ext cx="942975" cy="9429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CD383BCB-52C6-44E9-A453-6373B18B43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51006" y="1634773"/>
            <a:ext cx="1013619" cy="101361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47C2A410-E5A1-445A-974F-A239B9DEB4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4600" y="4066648"/>
            <a:ext cx="3406785" cy="9756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C08E509E-1010-4231-84B7-EBAB2084C1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81825" y="2698966"/>
            <a:ext cx="2104269" cy="116361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B52655F7-A363-4257-8BA8-8A043549D0F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26246" y="3349295"/>
            <a:ext cx="1434707" cy="14347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5BBF525C-9985-4DFD-AD2F-6D766AD5309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83129" y="3105150"/>
            <a:ext cx="2379469" cy="95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78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801</Words>
  <Application>Microsoft Office PowerPoint</Application>
  <PresentationFormat>On-screen Show (16:9)</PresentationFormat>
  <Paragraphs>163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 Beale</dc:creator>
  <cp:lastModifiedBy>Morgan Beale</cp:lastModifiedBy>
  <cp:revision>41</cp:revision>
  <dcterms:created xsi:type="dcterms:W3CDTF">2018-07-11T14:52:19Z</dcterms:created>
  <dcterms:modified xsi:type="dcterms:W3CDTF">2018-08-27T15:45:40Z</dcterms:modified>
</cp:coreProperties>
</file>